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2CC4D-D18B-4980-970D-95DC39E93B6C}" type="datetimeFigureOut">
              <a:rPr lang="ru-RU" smtClean="0"/>
              <a:t>12.05.2021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AFF0-9572-410A-8593-787B496EF5E0}" type="slidenum">
              <a:rPr lang="ru-RU" smtClean="0"/>
              <a:t>‹#›</a:t>
            </a:fld>
            <a:endParaRPr lang="ru-RU"/>
          </a:p>
        </p:txBody>
      </p:sp>
    </p:spTree>
    <p:extLst>
      <p:ext uri="{BB962C8B-B14F-4D97-AF65-F5344CB8AC3E}">
        <p14:creationId xmlns:p14="http://schemas.microsoft.com/office/powerpoint/2010/main" val="368482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86AFF0-9572-410A-8593-787B496EF5E0}" type="slidenum">
              <a:rPr lang="ru-RU" smtClean="0"/>
              <a:t>1</a:t>
            </a:fld>
            <a:endParaRPr lang="ru-RU"/>
          </a:p>
        </p:txBody>
      </p:sp>
    </p:spTree>
    <p:extLst>
      <p:ext uri="{BB962C8B-B14F-4D97-AF65-F5344CB8AC3E}">
        <p14:creationId xmlns:p14="http://schemas.microsoft.com/office/powerpoint/2010/main" val="365907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86AFF0-9572-410A-8593-787B496EF5E0}" type="slidenum">
              <a:rPr lang="ru-RU" smtClean="0"/>
              <a:t>7</a:t>
            </a:fld>
            <a:endParaRPr lang="ru-RU"/>
          </a:p>
        </p:txBody>
      </p:sp>
    </p:spTree>
    <p:extLst>
      <p:ext uri="{BB962C8B-B14F-4D97-AF65-F5344CB8AC3E}">
        <p14:creationId xmlns:p14="http://schemas.microsoft.com/office/powerpoint/2010/main" val="84594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56561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176226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592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241630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299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271227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245161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280360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40737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366C70-F7A3-45C8-ACA2-8FF3EF2F6506}"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238246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366C70-F7A3-45C8-ACA2-8FF3EF2F6506}"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122153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366C70-F7A3-45C8-ACA2-8FF3EF2F6506}" type="datetimeFigureOut">
              <a:rPr lang="ru-RU" smtClean="0"/>
              <a:t>12.05.2021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124773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3366C70-F7A3-45C8-ACA2-8FF3EF2F6506}" type="datetimeFigureOut">
              <a:rPr lang="ru-RU" smtClean="0"/>
              <a:t>12.05.2021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237365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66C70-F7A3-45C8-ACA2-8FF3EF2F6506}" type="datetimeFigureOut">
              <a:rPr lang="ru-RU" smtClean="0"/>
              <a:t>12.05.2021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166942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66C70-F7A3-45C8-ACA2-8FF3EF2F6506}"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29824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66C70-F7A3-45C8-ACA2-8FF3EF2F6506}"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40BE61-78E8-4010-80E3-8ABB45AABD1D}" type="slidenum">
              <a:rPr lang="ru-RU" smtClean="0"/>
              <a:t>‹#›</a:t>
            </a:fld>
            <a:endParaRPr lang="ru-RU"/>
          </a:p>
        </p:txBody>
      </p:sp>
    </p:spTree>
    <p:extLst>
      <p:ext uri="{BB962C8B-B14F-4D97-AF65-F5344CB8AC3E}">
        <p14:creationId xmlns:p14="http://schemas.microsoft.com/office/powerpoint/2010/main" val="7919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366C70-F7A3-45C8-ACA2-8FF3EF2F6506}" type="datetimeFigureOut">
              <a:rPr lang="ru-RU" smtClean="0"/>
              <a:t>12.05.2021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40BE61-78E8-4010-80E3-8ABB45AABD1D}" type="slidenum">
              <a:rPr lang="ru-RU" smtClean="0"/>
              <a:t>‹#›</a:t>
            </a:fld>
            <a:endParaRPr lang="ru-RU"/>
          </a:p>
        </p:txBody>
      </p:sp>
    </p:spTree>
    <p:extLst>
      <p:ext uri="{BB962C8B-B14F-4D97-AF65-F5344CB8AC3E}">
        <p14:creationId xmlns:p14="http://schemas.microsoft.com/office/powerpoint/2010/main" val="33439261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l"/>
            <a:r>
              <a:rPr lang="ru-RU" sz="2800" b="1" dirty="0">
                <a:solidFill>
                  <a:schemeClr val="accent1">
                    <a:lumMod val="50000"/>
                  </a:schemeClr>
                </a:solidFill>
              </a:rPr>
              <a:t>СОЦИОЛОГИЧЕСКОЕ ИССЛЕДОВАНИЕ</a:t>
            </a:r>
            <a:br>
              <a:rPr lang="ru-RU" sz="2800" b="1" dirty="0">
                <a:solidFill>
                  <a:schemeClr val="accent1">
                    <a:lumMod val="50000"/>
                  </a:schemeClr>
                </a:solidFill>
              </a:rPr>
            </a:br>
            <a:r>
              <a:rPr lang="ru-RU" sz="2800" b="1" dirty="0">
                <a:solidFill>
                  <a:schemeClr val="accent1">
                    <a:lumMod val="50000"/>
                  </a:schemeClr>
                </a:solidFill>
              </a:rPr>
              <a:t> по дисциплине: </a:t>
            </a:r>
            <a:r>
              <a:rPr lang="ru-RU" sz="2800" b="1" dirty="0" smtClean="0">
                <a:solidFill>
                  <a:schemeClr val="accent1">
                    <a:lumMod val="50000"/>
                  </a:schemeClr>
                </a:solidFill>
              </a:rPr>
              <a:t/>
            </a:r>
            <a:br>
              <a:rPr lang="ru-RU" sz="2800" b="1" dirty="0" smtClean="0">
                <a:solidFill>
                  <a:schemeClr val="accent1">
                    <a:lumMod val="50000"/>
                  </a:schemeClr>
                </a:solidFill>
              </a:rPr>
            </a:br>
            <a:r>
              <a:rPr lang="ru-RU" sz="2800" dirty="0" smtClean="0">
                <a:solidFill>
                  <a:schemeClr val="accent1">
                    <a:lumMod val="75000"/>
                  </a:schemeClr>
                </a:solidFill>
              </a:rPr>
              <a:t>«</a:t>
            </a:r>
            <a:r>
              <a:rPr lang="ru-RU" sz="2800" dirty="0">
                <a:solidFill>
                  <a:schemeClr val="accent1">
                    <a:lumMod val="75000"/>
                  </a:schemeClr>
                </a:solidFill>
              </a:rPr>
              <a:t>Социология пространства и архитектуры» </a:t>
            </a:r>
            <a:br>
              <a:rPr lang="ru-RU" sz="2800" dirty="0">
                <a:solidFill>
                  <a:schemeClr val="accent1">
                    <a:lumMod val="75000"/>
                  </a:schemeClr>
                </a:solidFill>
              </a:rPr>
            </a:br>
            <a:r>
              <a:rPr lang="ru-RU" sz="2800" dirty="0" smtClean="0">
                <a:solidFill>
                  <a:schemeClr val="accent1">
                    <a:lumMod val="75000"/>
                  </a:schemeClr>
                </a:solidFill>
              </a:rPr>
              <a:t/>
            </a:r>
            <a:br>
              <a:rPr lang="ru-RU" sz="2800" dirty="0" smtClean="0">
                <a:solidFill>
                  <a:schemeClr val="accent1">
                    <a:lumMod val="75000"/>
                  </a:schemeClr>
                </a:solidFill>
              </a:rPr>
            </a:br>
            <a:r>
              <a:rPr lang="ru-RU" sz="2800" b="1" dirty="0" smtClean="0">
                <a:solidFill>
                  <a:schemeClr val="accent1">
                    <a:lumMod val="50000"/>
                  </a:schemeClr>
                </a:solidFill>
              </a:rPr>
              <a:t>Тема</a:t>
            </a:r>
            <a:r>
              <a:rPr lang="ru-RU" sz="2800" b="1" dirty="0">
                <a:solidFill>
                  <a:schemeClr val="accent1">
                    <a:lumMod val="50000"/>
                  </a:schemeClr>
                </a:solidFill>
              </a:rPr>
              <a:t>:</a:t>
            </a:r>
            <a:r>
              <a:rPr lang="ru-RU" sz="2800" b="1" dirty="0">
                <a:solidFill>
                  <a:schemeClr val="accent1">
                    <a:lumMod val="75000"/>
                  </a:schemeClr>
                </a:solidFill>
              </a:rPr>
              <a:t> </a:t>
            </a:r>
            <a:r>
              <a:rPr lang="ru-RU" sz="2800" dirty="0">
                <a:solidFill>
                  <a:schemeClr val="accent1">
                    <a:lumMod val="75000"/>
                  </a:schemeClr>
                </a:solidFill>
              </a:rPr>
              <a:t>«Каким образом должны учитываться в строительстве климатические изменения: мнение студентов строительного ВУЗа» </a:t>
            </a:r>
            <a:br>
              <a:rPr lang="ru-RU" sz="2800" dirty="0">
                <a:solidFill>
                  <a:schemeClr val="accent1">
                    <a:lumMod val="75000"/>
                  </a:schemeClr>
                </a:solidFill>
              </a:rPr>
            </a:br>
            <a:endParaRPr lang="ru-RU" sz="2800" dirty="0">
              <a:solidFill>
                <a:schemeClr val="accent1">
                  <a:lumMod val="75000"/>
                </a:schemeClr>
              </a:solidFill>
            </a:endParaRPr>
          </a:p>
        </p:txBody>
      </p:sp>
      <p:sp>
        <p:nvSpPr>
          <p:cNvPr id="3" name="Подзаголовок 2"/>
          <p:cNvSpPr>
            <a:spLocks noGrp="1"/>
          </p:cNvSpPr>
          <p:nvPr>
            <p:ph type="subTitle" idx="1"/>
          </p:nvPr>
        </p:nvSpPr>
        <p:spPr>
          <a:xfrm>
            <a:off x="1507067" y="4050833"/>
            <a:ext cx="7766936" cy="2303785"/>
          </a:xfrm>
        </p:spPr>
        <p:txBody>
          <a:bodyPr>
            <a:noAutofit/>
          </a:bodyPr>
          <a:lstStyle/>
          <a:p>
            <a:pPr algn="r">
              <a:lnSpc>
                <a:spcPct val="107000"/>
              </a:lnSpc>
              <a:spcBef>
                <a:spcPts val="0"/>
              </a:spcBef>
            </a:pP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Выполнили студенты (ИСА 3-54): </a:t>
            </a:r>
            <a:r>
              <a:rPr lang="ru-RU"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Душак</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Ю.А.</a:t>
            </a:r>
          </a:p>
          <a:p>
            <a:pPr algn="r">
              <a:lnSpc>
                <a:spcPct val="107000"/>
              </a:lnSpc>
              <a:spcBef>
                <a:spcPts val="0"/>
              </a:spcBef>
            </a:pPr>
            <a:r>
              <a:rPr lang="ru-RU"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Лучкина</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Л.П.</a:t>
            </a:r>
          </a:p>
          <a:p>
            <a:pPr algn="r">
              <a:lnSpc>
                <a:spcPct val="107000"/>
              </a:lnSpc>
              <a:spcBef>
                <a:spcPts val="0"/>
              </a:spcBef>
            </a:pP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Рудой А.В.</a:t>
            </a:r>
          </a:p>
          <a:p>
            <a:pPr algn="r">
              <a:lnSpc>
                <a:spcPct val="107000"/>
              </a:lnSpc>
              <a:spcBef>
                <a:spcPts val="0"/>
              </a:spcBef>
            </a:pP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Яменскова</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Е.С.</a:t>
            </a:r>
          </a:p>
          <a:p>
            <a:pPr algn="r">
              <a:lnSpc>
                <a:spcPct val="107000"/>
              </a:lnSpc>
              <a:spcBef>
                <a:spcPts val="0"/>
              </a:spcBef>
            </a:pP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Руководитель: доц. Иванова З.И</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r">
              <a:lnSpc>
                <a:spcPct val="107000"/>
              </a:lnSpc>
              <a:spcBef>
                <a:spcPts val="0"/>
              </a:spcBef>
            </a:pPr>
            <a:endPar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Bef>
                <a:spcPts val="0"/>
              </a:spcBef>
            </a:pPr>
            <a:endPar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Bef>
                <a:spcPts val="0"/>
              </a:spcBef>
            </a:pPr>
            <a:endPar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 Москва 2021 год</a:t>
            </a:r>
            <a:endPar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452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023" y="199696"/>
            <a:ext cx="8596668" cy="6337737"/>
          </a:xfrm>
        </p:spPr>
        <p:txBody>
          <a:bodyPr>
            <a:normAutofit fontScale="90000"/>
          </a:bodyPr>
          <a:lstStyle/>
          <a:p>
            <a:r>
              <a:rPr lang="ru-RU" sz="2200" dirty="0" smtClean="0">
                <a:solidFill>
                  <a:schemeClr val="accent1">
                    <a:lumMod val="75000"/>
                  </a:schemeClr>
                </a:solidFill>
              </a:rPr>
              <a:t>Выводы:</a:t>
            </a:r>
            <a:r>
              <a:rPr lang="ru-RU" dirty="0"/>
              <a:t/>
            </a:r>
            <a:br>
              <a:rPr lang="ru-RU" dirty="0"/>
            </a:br>
            <a:r>
              <a:rPr lang="ru-RU" sz="1700" dirty="0" smtClean="0">
                <a:solidFill>
                  <a:srgbClr val="000000"/>
                </a:solidFill>
                <a:latin typeface="Times New Roman" panose="02020603050405020304" pitchFamily="18" charset="0"/>
                <a:cs typeface="Times New Roman" panose="02020603050405020304" pitchFamily="18" charset="0"/>
              </a:rPr>
              <a:t>В </a:t>
            </a:r>
            <a:r>
              <a:rPr lang="ru-RU" sz="1700" dirty="0">
                <a:solidFill>
                  <a:srgbClr val="000000"/>
                </a:solidFill>
                <a:latin typeface="Times New Roman" panose="02020603050405020304" pitchFamily="18" charset="0"/>
                <a:cs typeface="Times New Roman" panose="02020603050405020304" pitchFamily="18" charset="0"/>
              </a:rPr>
              <a:t>ходе социологического опроса удалось выполнить все поставленные цели исследования. Было выявлено мнение студентов о том, как сильно строительство влияет на состояние окружающей среды и климата в целом. Изучить, каким строительным материалам студенты НИУ МГСУ отдадут предпочтение при проектировании и возведении зданий. Определено, что студенты данного учебного заведения заинтересованы данной проблемой и что готовы сделать для улучшения климата.</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r>
            <a:br>
              <a:rPr lang="ru-RU" sz="1700" dirty="0" smtClean="0">
                <a:latin typeface="Times New Roman" panose="02020603050405020304" pitchFamily="18" charset="0"/>
                <a:cs typeface="Times New Roman" panose="02020603050405020304" pitchFamily="18" charset="0"/>
              </a:rPr>
            </a:br>
            <a:r>
              <a:rPr lang="ru-RU" sz="1700" dirty="0" smtClean="0">
                <a:solidFill>
                  <a:srgbClr val="000000"/>
                </a:solidFill>
                <a:latin typeface="Times New Roman" panose="02020603050405020304" pitchFamily="18" charset="0"/>
                <a:cs typeface="Times New Roman" panose="02020603050405020304" pitchFamily="18" charset="0"/>
              </a:rPr>
              <a:t>Результат </a:t>
            </a:r>
            <a:r>
              <a:rPr lang="ru-RU" sz="1700" dirty="0">
                <a:solidFill>
                  <a:srgbClr val="000000"/>
                </a:solidFill>
                <a:latin typeface="Times New Roman" panose="02020603050405020304" pitchFamily="18" charset="0"/>
                <a:cs typeface="Times New Roman" panose="02020603050405020304" pitchFamily="18" charset="0"/>
              </a:rPr>
              <a:t>опроса показал, что в нашем вузе есть дисциплины связанные с экологией и окружающей средой ,которые помогают выявить проблемы и факторы влияния на окружающую </a:t>
            </a:r>
            <a:r>
              <a:rPr lang="ru-RU" sz="1700" dirty="0" err="1">
                <a:solidFill>
                  <a:srgbClr val="000000"/>
                </a:solidFill>
                <a:latin typeface="Times New Roman" panose="02020603050405020304" pitchFamily="18" charset="0"/>
                <a:cs typeface="Times New Roman" panose="02020603050405020304" pitchFamily="18" charset="0"/>
              </a:rPr>
              <a:t>среду,но</a:t>
            </a:r>
            <a:r>
              <a:rPr lang="ru-RU" sz="1700" dirty="0">
                <a:solidFill>
                  <a:srgbClr val="000000"/>
                </a:solidFill>
                <a:latin typeface="Times New Roman" panose="02020603050405020304" pitchFamily="18" charset="0"/>
                <a:cs typeface="Times New Roman" panose="02020603050405020304" pitchFamily="18" charset="0"/>
              </a:rPr>
              <a:t> большинство не </a:t>
            </a:r>
            <a:r>
              <a:rPr lang="ru-RU" sz="1700" dirty="0" err="1">
                <a:solidFill>
                  <a:srgbClr val="000000"/>
                </a:solidFill>
                <a:latin typeface="Times New Roman" panose="02020603050405020304" pitchFamily="18" charset="0"/>
                <a:cs typeface="Times New Roman" panose="02020603050405020304" pitchFamily="18" charset="0"/>
              </a:rPr>
              <a:t>интерисуются</a:t>
            </a:r>
            <a:r>
              <a:rPr lang="ru-RU" sz="1700" dirty="0">
                <a:solidFill>
                  <a:srgbClr val="000000"/>
                </a:solidFill>
                <a:latin typeface="Times New Roman" panose="02020603050405020304" pitchFamily="18" charset="0"/>
                <a:cs typeface="Times New Roman" panose="02020603050405020304" pitchFamily="18" charset="0"/>
              </a:rPr>
              <a:t> проблемой изменения </a:t>
            </a:r>
            <a:r>
              <a:rPr lang="ru-RU" sz="1700" dirty="0" err="1">
                <a:solidFill>
                  <a:srgbClr val="000000"/>
                </a:solidFill>
                <a:latin typeface="Times New Roman" panose="02020603050405020304" pitchFamily="18" charset="0"/>
                <a:cs typeface="Times New Roman" panose="02020603050405020304" pitchFamily="18" charset="0"/>
              </a:rPr>
              <a:t>климата,и</a:t>
            </a:r>
            <a:r>
              <a:rPr lang="ru-RU" sz="1700" dirty="0">
                <a:solidFill>
                  <a:srgbClr val="000000"/>
                </a:solidFill>
                <a:latin typeface="Times New Roman" panose="02020603050405020304" pitchFamily="18" charset="0"/>
                <a:cs typeface="Times New Roman" panose="02020603050405020304" pitchFamily="18" charset="0"/>
              </a:rPr>
              <a:t> не связывают эту проблему со строительными материалами и строительством в </a:t>
            </a:r>
            <a:r>
              <a:rPr lang="ru-RU" sz="1700" dirty="0" err="1">
                <a:solidFill>
                  <a:srgbClr val="000000"/>
                </a:solidFill>
                <a:latin typeface="Times New Roman" panose="02020603050405020304" pitchFamily="18" charset="0"/>
                <a:cs typeface="Times New Roman" panose="02020603050405020304" pitchFamily="18" charset="0"/>
              </a:rPr>
              <a:t>целом.Достаточное</a:t>
            </a:r>
            <a:r>
              <a:rPr lang="ru-RU" sz="1700" dirty="0">
                <a:solidFill>
                  <a:srgbClr val="000000"/>
                </a:solidFill>
                <a:latin typeface="Times New Roman" panose="02020603050405020304" pitchFamily="18" charset="0"/>
                <a:cs typeface="Times New Roman" panose="02020603050405020304" pitchFamily="18" charset="0"/>
              </a:rPr>
              <a:t> количество </a:t>
            </a:r>
            <a:r>
              <a:rPr lang="ru-RU" sz="1700" dirty="0" err="1">
                <a:solidFill>
                  <a:srgbClr val="000000"/>
                </a:solidFill>
                <a:latin typeface="Times New Roman" panose="02020603050405020304" pitchFamily="18" charset="0"/>
                <a:cs typeface="Times New Roman" panose="02020603050405020304" pitchFamily="18" charset="0"/>
              </a:rPr>
              <a:t>респандентов</a:t>
            </a:r>
            <a:r>
              <a:rPr lang="ru-RU" sz="1700" dirty="0">
                <a:solidFill>
                  <a:srgbClr val="000000"/>
                </a:solidFill>
                <a:latin typeface="Times New Roman" panose="02020603050405020304" pitchFamily="18" charset="0"/>
                <a:cs typeface="Times New Roman" panose="02020603050405020304" pitchFamily="18" charset="0"/>
              </a:rPr>
              <a:t> ответили ,что на них влияют строительные </a:t>
            </a:r>
            <a:r>
              <a:rPr lang="ru-RU" sz="1700" dirty="0" err="1">
                <a:solidFill>
                  <a:srgbClr val="000000"/>
                </a:solidFill>
                <a:latin typeface="Times New Roman" panose="02020603050405020304" pitchFamily="18" charset="0"/>
                <a:cs typeface="Times New Roman" panose="02020603050405020304" pitchFamily="18" charset="0"/>
              </a:rPr>
              <a:t>материалы.Студенты</a:t>
            </a:r>
            <a:r>
              <a:rPr lang="ru-RU" sz="1700" dirty="0">
                <a:solidFill>
                  <a:srgbClr val="000000"/>
                </a:solidFill>
                <a:latin typeface="Times New Roman" panose="02020603050405020304" pitchFamily="18" charset="0"/>
                <a:cs typeface="Times New Roman" panose="02020603050405020304" pitchFamily="18" charset="0"/>
              </a:rPr>
              <a:t> нашего вуза стараются учитывать проблему изменения климата ,в своих проектах используют принципы биоклиматического проектирования, в частности проектирование "пассивных домов" и отказа от вредных ,но дешевых строительных материалов ,в пользу </a:t>
            </a:r>
            <a:r>
              <a:rPr lang="ru-RU" sz="1700" dirty="0" err="1">
                <a:solidFill>
                  <a:srgbClr val="000000"/>
                </a:solidFill>
                <a:latin typeface="Times New Roman" panose="02020603050405020304" pitchFamily="18" charset="0"/>
                <a:cs typeface="Times New Roman" panose="02020603050405020304" pitchFamily="18" charset="0"/>
              </a:rPr>
              <a:t>экологичных.Так</a:t>
            </a:r>
            <a:r>
              <a:rPr lang="ru-RU" sz="1700" dirty="0">
                <a:solidFill>
                  <a:srgbClr val="000000"/>
                </a:solidFill>
                <a:latin typeface="Times New Roman" panose="02020603050405020304" pitchFamily="18" charset="0"/>
                <a:cs typeface="Times New Roman" panose="02020603050405020304" pitchFamily="18" charset="0"/>
              </a:rPr>
              <a:t> как технологии строительства уже нанесли большой вред экологии планеты. Таким образом, можно сделать вывод о том, что все задачи были рассмотрены в ходе проведения опроса.</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r>
            <a:br>
              <a:rPr lang="ru-RU" sz="1700" dirty="0" smtClean="0">
                <a:latin typeface="Times New Roman" panose="02020603050405020304" pitchFamily="18" charset="0"/>
                <a:cs typeface="Times New Roman" panose="02020603050405020304" pitchFamily="18" charset="0"/>
              </a:rPr>
            </a:br>
            <a:r>
              <a:rPr lang="ru-RU" sz="1700" dirty="0" smtClean="0">
                <a:solidFill>
                  <a:srgbClr val="000000"/>
                </a:solidFill>
                <a:latin typeface="Times New Roman" panose="02020603050405020304" pitchFamily="18" charset="0"/>
                <a:cs typeface="Times New Roman" panose="02020603050405020304" pitchFamily="18" charset="0"/>
              </a:rPr>
              <a:t>Так </a:t>
            </a:r>
            <a:r>
              <a:rPr lang="ru-RU" sz="1700" dirty="0">
                <a:solidFill>
                  <a:srgbClr val="000000"/>
                </a:solidFill>
                <a:latin typeface="Times New Roman" panose="02020603050405020304" pitchFamily="18" charset="0"/>
                <a:cs typeface="Times New Roman" panose="02020603050405020304" pitchFamily="18" charset="0"/>
              </a:rPr>
              <a:t>же подтвердилась основная гипотеза исследования о том, что студенты НИУ МГСУ заинтересованы проблемой влияния строительства на окружающую среду, так как в интересах многих стоит забота об окружающей среде и нормализации климата.</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r>
            <a:br>
              <a:rPr lang="ru-RU" sz="1700" dirty="0" smtClean="0">
                <a:latin typeface="Times New Roman" panose="02020603050405020304" pitchFamily="18" charset="0"/>
                <a:cs typeface="Times New Roman" panose="02020603050405020304" pitchFamily="18" charset="0"/>
              </a:rPr>
            </a:br>
            <a:r>
              <a:rPr lang="ru-RU" sz="1700" dirty="0" smtClean="0">
                <a:solidFill>
                  <a:srgbClr val="000000"/>
                </a:solidFill>
                <a:latin typeface="Times New Roman" panose="02020603050405020304" pitchFamily="18" charset="0"/>
                <a:cs typeface="Times New Roman" panose="02020603050405020304" pitchFamily="18" charset="0"/>
              </a:rPr>
              <a:t>Гипотеза-следствие </a:t>
            </a:r>
            <a:r>
              <a:rPr lang="ru-RU" sz="1700" dirty="0">
                <a:solidFill>
                  <a:srgbClr val="000000"/>
                </a:solidFill>
                <a:latin typeface="Times New Roman" panose="02020603050405020304" pitchFamily="18" charset="0"/>
                <a:cs typeface="Times New Roman" panose="02020603050405020304" pitchFamily="18" charset="0"/>
              </a:rPr>
              <a:t>об ухудшении состояния окружающей среды из-за того, что материалы для строительства подобраны только с учетом наименьших затрат, не учитывая воздействия на климат и окружающую среду так же подтвердилась респондентами.</a:t>
            </a:r>
            <a:r>
              <a:rPr lang="ru-RU" sz="1700" dirty="0">
                <a:latin typeface="Times New Roman" panose="02020603050405020304" pitchFamily="18" charset="0"/>
                <a:cs typeface="Times New Roman" panose="02020603050405020304" pitchFamily="18" charset="0"/>
              </a:rPr>
              <a:t/>
            </a:r>
            <a:br>
              <a:rPr lang="ru-RU" sz="1700" dirty="0">
                <a:latin typeface="Times New Roman" panose="02020603050405020304" pitchFamily="18" charset="0"/>
                <a:cs typeface="Times New Roman" panose="02020603050405020304" pitchFamily="18" charset="0"/>
              </a:rPr>
            </a:br>
            <a:r>
              <a:rPr lang="ru-RU" sz="1700" dirty="0" smtClean="0">
                <a:latin typeface="Times New Roman" panose="02020603050405020304" pitchFamily="18" charset="0"/>
                <a:cs typeface="Times New Roman" panose="02020603050405020304" pitchFamily="18" charset="0"/>
              </a:rPr>
              <a:t/>
            </a:r>
            <a:br>
              <a:rPr lang="ru-RU" sz="1700" dirty="0" smtClean="0">
                <a:latin typeface="Times New Roman" panose="02020603050405020304" pitchFamily="18" charset="0"/>
                <a:cs typeface="Times New Roman" panose="02020603050405020304" pitchFamily="18" charset="0"/>
              </a:rPr>
            </a:br>
            <a:r>
              <a:rPr lang="ru-RU" sz="1700" dirty="0" smtClean="0">
                <a:solidFill>
                  <a:srgbClr val="000000"/>
                </a:solidFill>
                <a:latin typeface="Times New Roman" panose="02020603050405020304" pitchFamily="18" charset="0"/>
                <a:cs typeface="Times New Roman" panose="02020603050405020304" pitchFamily="18" charset="0"/>
              </a:rPr>
              <a:t>В </a:t>
            </a:r>
            <a:r>
              <a:rPr lang="ru-RU" sz="1700" dirty="0">
                <a:solidFill>
                  <a:srgbClr val="000000"/>
                </a:solidFill>
                <a:latin typeface="Times New Roman" panose="02020603050405020304" pitchFamily="18" charset="0"/>
                <a:cs typeface="Times New Roman" panose="02020603050405020304" pitchFamily="18" charset="0"/>
              </a:rPr>
              <a:t>свою очередь, большинство студентов в своих учебных проектах стараются учесть факты изменения климата и выбирают более </a:t>
            </a:r>
            <a:r>
              <a:rPr lang="ru-RU" sz="1700" dirty="0" err="1">
                <a:solidFill>
                  <a:srgbClr val="000000"/>
                </a:solidFill>
                <a:latin typeface="Times New Roman" panose="02020603050405020304" pitchFamily="18" charset="0"/>
                <a:cs typeface="Times New Roman" panose="02020603050405020304" pitchFamily="18" charset="0"/>
              </a:rPr>
              <a:t>экологичные</a:t>
            </a:r>
            <a:r>
              <a:rPr lang="ru-RU" sz="1700" dirty="0">
                <a:solidFill>
                  <a:srgbClr val="000000"/>
                </a:solidFill>
                <a:latin typeface="Times New Roman" panose="02020603050405020304" pitchFamily="18" charset="0"/>
                <a:cs typeface="Times New Roman" panose="02020603050405020304" pitchFamily="18" charset="0"/>
              </a:rPr>
              <a:t> материалы для строительства.</a:t>
            </a:r>
            <a:endParaRPr lang="ru-RU" sz="17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54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399" y="323273"/>
            <a:ext cx="9578109" cy="5985164"/>
          </a:xfrm>
        </p:spPr>
        <p:txBody>
          <a:bodyPr>
            <a:normAutofit fontScale="90000"/>
          </a:bodyPr>
          <a:lstStyle/>
          <a:p>
            <a:pPr>
              <a:lnSpc>
                <a:spcPct val="107000"/>
              </a:lnSpc>
              <a:spcAft>
                <a:spcPts val="800"/>
              </a:spcAft>
            </a:pPr>
            <a:r>
              <a:rPr lang="ru-RU"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МЕТОДОЛОГИЧЕСКИЙ РАЗДЕЛ:</a:t>
            </a:r>
            <a: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Проблема исследования:</a:t>
            </a:r>
            <a: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Одной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актуальных проблем в строительстве является негативное воздействие строительных материалов для застройки зданий и сооружений, их конструктивных элементов и способов возведения на окружающую среду и климатические изменения. Вредное воздействие на здоровье человека. </a:t>
            </a:r>
            <a:b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Относительно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недавно главным компонентом химической нагрузки населения был загрязненный атмосферный воздух, но сегодня ситуация кардинальным образом изменилась. На первый план вышла проблема вредного влияния на воздушную среду в помещениях и, соответственно, на здоровье людей используемых в строительстве материалов, конструкций и изделий.</a:t>
            </a:r>
            <a:b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Само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производство строительных материалов является весьма </a:t>
            </a:r>
            <a:r>
              <a:rPr lang="ru-RU" sz="17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материало</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и энергоемким и оказывает вредное влияние на окружающую среду и климат. Промышленность строительных материалов — крупнейший потребитель природных ресурсов. </a:t>
            </a: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результате проведенных исследований установлено, что источником 80 % химических веществ, обнаруженных в воздушной среде квартир, являются используемые строительные и отделочные материалы</a:t>
            </a: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настоящее время качество сырья для строительных материалов и самих строительных материалов и конструкций определяют действующие ГОСТы и ТУ. Вместе с тем в научно-технической документации, регламентирующей строительство и качество строительных материалов, отражена лишь небольшая доля отдельных гигиенических требований, в основном касающихся охраны труда и транспортировки стройматериалов, что не позволяет оценить степень их опасности для здоровья </a:t>
            </a:r>
            <a:r>
              <a:rPr lang="ru-RU" sz="17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населения.Имеется</a:t>
            </a: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лишь один стандарт по определению и нормированию радионуклидов в строительных материалах — ГОСТ 30108-94 «Материалы и изделия строительные. Определение удельной эффективной активности естественных радионуклидов», введенный в действие Постановлением Госстроя РФ от 30.06.1994 № 18-48 (в ред. от 04.12.2000). </a:t>
            </a:r>
            <a:b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связи с этим, необходимо выяснить, насколько осведомлены этой темой студенты строительного ВУЗа. Узнать, насколько заинтересованы студенты в выборе наиболее безопасных строительных материалов. Способны ли проектировать безопасные для окружающей среды и человека здания. Определить, обладают ли студенты НИУ МГСУ актуальными и достоверными знаниями в этой области и проблеме</a:t>
            </a: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7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7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529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6571" y="932871"/>
            <a:ext cx="8596668" cy="6022109"/>
          </a:xfrm>
        </p:spPr>
        <p:txBody>
          <a:bodyPr>
            <a:noAutofit/>
          </a:bodyPr>
          <a:lstStyle/>
          <a:p>
            <a:pPr>
              <a:lnSpc>
                <a:spcPct val="107000"/>
              </a:lnSpc>
              <a:spcAft>
                <a:spcPts val="800"/>
              </a:spcAft>
            </a:pPr>
            <a:r>
              <a:rPr lang="ru-RU" sz="16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Актуальность проекта:</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 связи с постоянным строительством и реконструкцией зданий необходимо знать какие материалы пагубно влияют на климат, предоставить возможные варианты решения проблемы. С развитием технологий растет и выбор материалов, необходимо классифицировать их и разграничить по воздействию на климат</a:t>
            </a:r>
            <a:r>
              <a:rPr lang="ru-RU" sz="15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ru-RU" sz="15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6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Цели исследования:</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выявить мнение студентов о том, как сильно строительство влияет на состояние окружающей среды и климата в целом. Изучить, каким строительным материалам студенты НИУ МГСУ отдадут предпочтение при проектировании и возведении зданий. Определить, заинтересованы ли данной проблемой студенты данного учебного заведения и что готовы сделать для улучшения климата</a:t>
            </a:r>
            <a:r>
              <a:rPr lang="ru-RU" sz="15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ru-RU" sz="15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6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Объект исследования: </a:t>
            </a: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Студенты </a:t>
            </a:r>
            <a:r>
              <a:rPr lang="ru-RU" sz="15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бакалавриата</a:t>
            </a: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Национально-Исследовательского Московского государственного строительного университета, обучающиеся по направлениям, связанным со строительством;</a:t>
            </a:r>
            <a:b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Студенты магистратуры НИУ МГСУ, обучающиеся по направлениям, связанным со строительством</a:t>
            </a:r>
            <a:r>
              <a:rPr lang="ru-RU" sz="15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ru-RU" sz="15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6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Предмет исследования</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информированность студентов МГСУ о влиянии строительных материалов и конструкций на окружающую среду и климат; их мнения, предложения и предпочтения в строительстве; методы и способы противодействия процессам изменения климата; применение технологий и материалов, способствующих улучшению состояния окружающей среды.</a:t>
            </a:r>
            <a:br>
              <a:rPr lang="ru-RU" sz="1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ru-RU" sz="1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884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206" y="600364"/>
            <a:ext cx="9214811" cy="5698836"/>
          </a:xfrm>
        </p:spPr>
        <p:txBody>
          <a:bodyPr>
            <a:noAutofit/>
          </a:bodyPr>
          <a:lstStyle/>
          <a:p>
            <a:pPr>
              <a:lnSpc>
                <a:spcPct val="107000"/>
              </a:lnSpc>
              <a:spcAft>
                <a:spcPts val="800"/>
              </a:spcAft>
            </a:pP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Задачи исследования:</a:t>
            </a:r>
            <a:r>
              <a:rPr lang="ru-RU" sz="1600" dirty="0">
                <a:latin typeface="Times New Roman" panose="02020603050405020304" pitchFamily="18" charset="0"/>
                <a:ea typeface="Calibri" panose="020F0502020204030204" pitchFamily="34" charset="0"/>
                <a:cs typeface="Times New Roman" panose="02020603050405020304" pitchFamily="18" charset="0"/>
              </a:rPr>
              <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Изучить мнения студентов о том, как использование вредных строительных материалов и современные технологии строительства сказываются на окружающей среде и воздействуют на процессы изменения климата</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Выявить, есть ли в учебной программе дисциплины, в содержании которых рассказывается о влиянии сферы строительства на изменение климата</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Выявить, ощущают ли учащиеся пагубное воздействие строительства на собственном здоровье и жизни в целом?</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Узнать предпринимают ли респонденты какие-либо меры для сокращения воздействия на окружающую среду с целью предотвращения изменения климата. Выявить наиболее распространенные меры.</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Выяснить, прослеживается ли тенденция перехода к </a:t>
            </a:r>
            <a:r>
              <a:rPr lang="ru-RU"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экологичному</a:t>
            </a: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строительству в современном мире. И как сильно увеличилось количество принимаемых горожанами мер по сокращению воздействия на окружающую среду.</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выяснить, отражают ли студенты в своих учебных проектах проблемы изменения климата и меры защиты от негативного влияния процессов изменения климата</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Гипотеза исследования:</a:t>
            </a:r>
            <a:r>
              <a:rPr lang="ru-RU" sz="1600" dirty="0">
                <a:latin typeface="Times New Roman" panose="02020603050405020304" pitchFamily="18" charset="0"/>
                <a:ea typeface="Calibri" panose="020F0502020204030204" pitchFamily="34" charset="0"/>
                <a:cs typeface="Times New Roman" panose="02020603050405020304" pitchFamily="18" charset="0"/>
              </a:rPr>
              <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5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Основная гипотеза:</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Студенты НИУ МГСУ заинтересованы проблемой влияния строительства на окружающую среду, так как в интересах многих стоит забота об окружающей среде и нормализации климата. </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Гипотеза-следствие:</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Ухудшение состояния окружающей среды частично происходит из-за того, что материалы для строительства подобраны только с учетом наименьших затрат, не учитывая воздействия на климат и окружающую среду.</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r>
              <a:rPr lang="ru-RU"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Студенты  в своих учебных проектах стараются учесть факты изменения климата.</a:t>
            </a:r>
            <a:r>
              <a:rPr lang="ru-RU" sz="1500" dirty="0">
                <a:latin typeface="Times New Roman" panose="02020603050405020304" pitchFamily="18" charset="0"/>
                <a:ea typeface="Calibri" panose="020F0502020204030204" pitchFamily="34" charset="0"/>
                <a:cs typeface="Times New Roman" panose="02020603050405020304" pitchFamily="18" charset="0"/>
              </a:rPr>
              <a:t/>
            </a:r>
            <a:br>
              <a:rPr lang="ru-RU" sz="1500" dirty="0">
                <a:latin typeface="Times New Roman" panose="02020603050405020304" pitchFamily="18" charset="0"/>
                <a:ea typeface="Calibri" panose="020F0502020204030204" pitchFamily="34" charset="0"/>
                <a:cs typeface="Times New Roman" panose="02020603050405020304" pitchFamily="18" charset="0"/>
              </a:rPr>
            </a:b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94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2"/>
          <a:srcRect l="30198" t="29855" r="37262" b="14565"/>
          <a:stretch/>
        </p:blipFill>
        <p:spPr>
          <a:xfrm>
            <a:off x="200025" y="523875"/>
            <a:ext cx="5476875" cy="5262093"/>
          </a:xfrm>
          <a:prstGeom prst="rect">
            <a:avLst/>
          </a:prstGeom>
        </p:spPr>
      </p:pic>
      <p:pic>
        <p:nvPicPr>
          <p:cNvPr id="6" name="Рисунок 5"/>
          <p:cNvPicPr>
            <a:picLocks noChangeAspect="1"/>
          </p:cNvPicPr>
          <p:nvPr/>
        </p:nvPicPr>
        <p:blipFill rotWithShape="1">
          <a:blip r:embed="rId3"/>
          <a:srcRect l="33111" t="30828" r="39768" b="46503"/>
          <a:stretch/>
        </p:blipFill>
        <p:spPr>
          <a:xfrm>
            <a:off x="5676900" y="523875"/>
            <a:ext cx="5105400" cy="2400300"/>
          </a:xfrm>
          <a:prstGeom prst="rect">
            <a:avLst/>
          </a:prstGeom>
        </p:spPr>
      </p:pic>
      <p:pic>
        <p:nvPicPr>
          <p:cNvPr id="7" name="Рисунок 6"/>
          <p:cNvPicPr>
            <a:picLocks noChangeAspect="1"/>
          </p:cNvPicPr>
          <p:nvPr/>
        </p:nvPicPr>
        <p:blipFill rotWithShape="1">
          <a:blip r:embed="rId4"/>
          <a:srcRect l="33201" t="25343" r="34034" b="45054"/>
          <a:stretch/>
        </p:blipFill>
        <p:spPr>
          <a:xfrm>
            <a:off x="5676900" y="3124200"/>
            <a:ext cx="5781675" cy="2938316"/>
          </a:xfrm>
          <a:prstGeom prst="rect">
            <a:avLst/>
          </a:prstGeom>
        </p:spPr>
      </p:pic>
    </p:spTree>
    <p:extLst>
      <p:ext uri="{BB962C8B-B14F-4D97-AF65-F5344CB8AC3E}">
        <p14:creationId xmlns:p14="http://schemas.microsoft.com/office/powerpoint/2010/main" val="184870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2"/>
          <a:srcRect l="33149" t="24101" r="35482" b="26841"/>
          <a:stretch/>
        </p:blipFill>
        <p:spPr>
          <a:xfrm>
            <a:off x="153436" y="1106366"/>
            <a:ext cx="5891428" cy="5182567"/>
          </a:xfrm>
          <a:prstGeom prst="rect">
            <a:avLst/>
          </a:prstGeom>
        </p:spPr>
      </p:pic>
      <p:pic>
        <p:nvPicPr>
          <p:cNvPr id="4" name="Рисунок 3"/>
          <p:cNvPicPr>
            <a:picLocks noChangeAspect="1"/>
          </p:cNvPicPr>
          <p:nvPr/>
        </p:nvPicPr>
        <p:blipFill rotWithShape="1">
          <a:blip r:embed="rId3"/>
          <a:srcRect l="33574" t="29816" r="34947" b="18235"/>
          <a:stretch/>
        </p:blipFill>
        <p:spPr>
          <a:xfrm>
            <a:off x="6044864" y="385142"/>
            <a:ext cx="6147136" cy="5706254"/>
          </a:xfrm>
          <a:prstGeom prst="rect">
            <a:avLst/>
          </a:prstGeom>
        </p:spPr>
      </p:pic>
    </p:spTree>
    <p:extLst>
      <p:ext uri="{BB962C8B-B14F-4D97-AF65-F5344CB8AC3E}">
        <p14:creationId xmlns:p14="http://schemas.microsoft.com/office/powerpoint/2010/main" val="233653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3"/>
          <a:srcRect l="33391" t="28275" r="34887" b="22188"/>
          <a:stretch/>
        </p:blipFill>
        <p:spPr>
          <a:xfrm>
            <a:off x="0" y="849745"/>
            <a:ext cx="6179232" cy="5427911"/>
          </a:xfrm>
          <a:prstGeom prst="rect">
            <a:avLst/>
          </a:prstGeom>
        </p:spPr>
      </p:pic>
      <p:pic>
        <p:nvPicPr>
          <p:cNvPr id="4" name="Рисунок 3"/>
          <p:cNvPicPr>
            <a:picLocks noChangeAspect="1"/>
          </p:cNvPicPr>
          <p:nvPr/>
        </p:nvPicPr>
        <p:blipFill rotWithShape="1">
          <a:blip r:embed="rId4"/>
          <a:srcRect l="33259" t="34910" r="35196" b="14914"/>
          <a:stretch/>
        </p:blipFill>
        <p:spPr>
          <a:xfrm>
            <a:off x="6179232" y="995188"/>
            <a:ext cx="5864191" cy="5246907"/>
          </a:xfrm>
          <a:prstGeom prst="rect">
            <a:avLst/>
          </a:prstGeom>
        </p:spPr>
      </p:pic>
    </p:spTree>
    <p:extLst>
      <p:ext uri="{BB962C8B-B14F-4D97-AF65-F5344CB8AC3E}">
        <p14:creationId xmlns:p14="http://schemas.microsoft.com/office/powerpoint/2010/main" val="322881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2"/>
          <a:srcRect l="33251" t="31465" r="35324" b="17919"/>
          <a:stretch/>
        </p:blipFill>
        <p:spPr>
          <a:xfrm>
            <a:off x="0" y="593968"/>
            <a:ext cx="6295694" cy="5703994"/>
          </a:xfrm>
          <a:prstGeom prst="rect">
            <a:avLst/>
          </a:prstGeom>
        </p:spPr>
      </p:pic>
      <p:pic>
        <p:nvPicPr>
          <p:cNvPr id="4" name="Рисунок 3"/>
          <p:cNvPicPr>
            <a:picLocks noChangeAspect="1"/>
          </p:cNvPicPr>
          <p:nvPr/>
        </p:nvPicPr>
        <p:blipFill rotWithShape="1">
          <a:blip r:embed="rId3"/>
          <a:srcRect l="33384" t="28048" r="35019" b="21458"/>
          <a:stretch/>
        </p:blipFill>
        <p:spPr>
          <a:xfrm>
            <a:off x="6295694" y="778856"/>
            <a:ext cx="5896306" cy="5300287"/>
          </a:xfrm>
          <a:prstGeom prst="rect">
            <a:avLst/>
          </a:prstGeom>
        </p:spPr>
      </p:pic>
    </p:spTree>
    <p:extLst>
      <p:ext uri="{BB962C8B-B14F-4D97-AF65-F5344CB8AC3E}">
        <p14:creationId xmlns:p14="http://schemas.microsoft.com/office/powerpoint/2010/main" val="3389874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2"/>
          <a:srcRect l="33408" t="38629" r="34855" b="11086"/>
          <a:stretch/>
        </p:blipFill>
        <p:spPr>
          <a:xfrm>
            <a:off x="2443655" y="258010"/>
            <a:ext cx="7304690" cy="6510146"/>
          </a:xfrm>
          <a:prstGeom prst="rect">
            <a:avLst/>
          </a:prstGeom>
        </p:spPr>
      </p:pic>
    </p:spTree>
    <p:extLst>
      <p:ext uri="{BB962C8B-B14F-4D97-AF65-F5344CB8AC3E}">
        <p14:creationId xmlns:p14="http://schemas.microsoft.com/office/powerpoint/2010/main" val="65053724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232</TotalTime>
  <Words>90</Words>
  <Application>Microsoft Office PowerPoint</Application>
  <PresentationFormat>Широкоэкранный</PresentationFormat>
  <Paragraphs>16</Paragraphs>
  <Slides>10</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Times New Roman</vt:lpstr>
      <vt:lpstr>Trebuchet MS</vt:lpstr>
      <vt:lpstr>Wingdings 3</vt:lpstr>
      <vt:lpstr>Аспект</vt:lpstr>
      <vt:lpstr>СОЦИОЛОГИЧЕСКОЕ ИССЛЕДОВАНИЕ  по дисциплине:  «Социология пространства и архитектуры»   Тема: «Каким образом должны учитываться в строительстве климатические изменения: мнение студентов строительного ВУЗа»  </vt:lpstr>
      <vt:lpstr>МЕТОДОЛОГИЧЕСКИЙ РАЗДЕЛ: Проблема исследования:  Одной и актуальных проблем в строительстве является негативное воздействие строительных материалов для застройки зданий и сооружений, их конструктивных элементов и способов возведения на окружающую среду и климатические изменения. Вредное воздействие на здоровье человека.   Относительно недавно главным компонентом химической нагрузки населения был загрязненный атмосферный воздух, но сегодня ситуация кардинальным образом изменилась. На первый план вышла проблема вредного влияния на воздушную среду в помещениях и, соответственно, на здоровье людей используемых в строительстве материалов, конструкций и изделий.  Само производство строительных материалов является весьма материало- и энергоемким и оказывает вредное влияние на окружающую среду и климат. Промышленность строительных материалов — крупнейший потребитель природных ресурсов.  В результате проведенных исследований установлено, что источником 80 % химических веществ, обнаруженных в воздушной среде квартир, являются используемые строительные и отделочные материалы.  В настоящее время качество сырья для строительных материалов и самих строительных материалов и конструкций определяют действующие ГОСТы и ТУ. Вместе с тем в научно-технической документации, регламентирующей строительство и качество строительных материалов, отражена лишь небольшая доля отдельных гигиенических требований, в основном касающихся охраны труда и транспортировки стройматериалов, что не позволяет оценить степень их опасности для здоровья населения.Имеется лишь один стандарт по определению и нормированию радионуклидов в строительных материалах — ГОСТ 30108-94 «Материалы и изделия строительные. Определение удельной эффективной активности естественных радионуклидов», введенный в действие Постановлением Госстроя РФ от 30.06.1994 № 18-48 (в ред. от 04.12.2000).   В связи с этим, необходимо выяснить, насколько осведомлены этой темой студенты строительного ВУЗа. Узнать, насколько заинтересованы студенты в выборе наиболее безопасных строительных материалов. Способны ли проектировать безопасные для окружающей среды и человека здания. Определить, обладают ли студенты НИУ МГСУ актуальными и достоверными знаниями в этой области и проблеме.  </vt:lpstr>
      <vt:lpstr>Актуальность проекта: в связи с постоянным строительством и реконструкцией зданий необходимо знать какие материалы пагубно влияют на климат, предоставить возможные варианты решения проблемы. С развитием технологий растет и выбор материалов, необходимо классифицировать их и разграничить по воздействию на климат.  Цели исследования: выявить мнение студентов о том, как сильно строительство влияет на состояние окружающей среды и климата в целом. Изучить, каким строительным материалам студенты НИУ МГСУ отдадут предпочтение при проектировании и возведении зданий. Определить, заинтересованы ли данной проблемой студенты данного учебного заведения и что готовы сделать для улучшения климата.  Объект исследования:  1) Студенты бакалавриата Национально-Исследовательского Московского государственного строительного университета, обучающиеся по направлениям, связанным со строительством; 2) Студенты магистратуры НИУ МГСУ, обучающиеся по направлениям, связанным со строительством;  Предмет исследования – информированность студентов МГСУ о влиянии строительных материалов и конструкций на окружающую среду и климат; их мнения, предложения и предпочтения в строительстве; методы и способы противодействия процессам изменения климата; применение технологий и материалов, способствующих улучшению состояния окружающей среды. </vt:lpstr>
      <vt:lpstr>Задачи исследования: ─ Изучить мнения студентов о том, как использование вредных строительных материалов и современные технологии строительства сказываются на окружающей среде и воздействуют на процессы изменения климата ─         Выявить, есть ли в учебной программе дисциплины, в содержании которых рассказывается о влиянии сферы строительства на изменение климата ─ Выявить, ощущают ли учащиеся пагубное воздействие строительства на собственном здоровье и жизни в целом? ─ Узнать предпринимают ли респонденты какие-либо меры для сокращения воздействия на окружающую среду с целью предотвращения изменения климата. Выявить наиболее распространенные меры. ─ Выяснить, прослеживается ли тенденция перехода к экологичному строительству в современном мире. И как сильно увеличилось количество принимаемых горожанами мер по сокращению воздействия на окружающую среду. - выяснить, отражают ли студенты в своих учебных проектах проблемы изменения климата и меры защиты от негативного влияния процессов изменения климата   Гипотеза исследования: Основная гипотеза: Студенты НИУ МГСУ заинтересованы проблемой влияния строительства на окружающую среду, так как в интересах многих стоит забота об окружающей среде и нормализации климата.  Гипотеза-следствие: Ухудшение состояния окружающей среды частично происходит из-за того, что материалы для строительства подобраны только с учетом наименьших затрат, не учитывая воздействия на климат и окружающую среду. Студенты  в своих учебных проектах стараются учесть факты изменения климата. </vt:lpstr>
      <vt:lpstr>Презентация PowerPoint</vt:lpstr>
      <vt:lpstr>Презентация PowerPoint</vt:lpstr>
      <vt:lpstr>Презентация PowerPoint</vt:lpstr>
      <vt:lpstr>Презентация PowerPoint</vt:lpstr>
      <vt:lpstr>Презентация PowerPoint</vt:lpstr>
      <vt:lpstr>Выводы: В ходе социологического опроса удалось выполнить все поставленные цели исследования. Было выявлено мнение студентов о том, как сильно строительство влияет на состояние окружающей среды и климата в целом. Изучить, каким строительным материалам студенты НИУ МГСУ отдадут предпочтение при проектировании и возведении зданий. Определено, что студенты данного учебного заведения заинтересованы данной проблемой и что готовы сделать для улучшения климата.  Результат опроса показал, что в нашем вузе есть дисциплины связанные с экологией и окружающей средой ,которые помогают выявить проблемы и факторы влияния на окружающую среду,но большинство не интерисуются проблемой изменения климата,и не связывают эту проблему со строительными материалами и строительством в целом.Достаточное количество респандентов ответили ,что на них влияют строительные материалы.Студенты нашего вуза стараются учитывать проблему изменения климата ,в своих проектах используют принципы биоклиматического проектирования, в частности проектирование "пассивных домов" и отказа от вредных ,но дешевых строительных материалов ,в пользу экологичных.Так как технологии строительства уже нанесли большой вред экологии планеты. Таким образом, можно сделать вывод о том, что все задачи были рассмотрены в ходе проведения опроса.  Так же подтвердилась основная гипотеза исследования о том, что студенты НИУ МГСУ заинтересованы проблемой влияния строительства на окружающую среду, так как в интересах многих стоит забота об окружающей среде и нормализации климата.  Гипотеза-следствие об ухудшении состояния окружающей среды из-за того, что материалы для строительства подобраны только с учетом наименьших затрат, не учитывая воздействия на климат и окружающую среду так же подтвердилась респондентами.  В свою очередь, большинство студентов в своих учебных проектах стараются учесть факты изменения климата и выбирают более экологичные материалы для строительства.</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СОЦИОЛОГИЧЕСКОЕ ИССЛЕДОВАНИЕ  по дисциплине:  «Социология пространства и архитектуры»   Тема: «Каким образом должны учитываться в строительстве климатические изменения: мнение студентов строительного ВУЗа»  </dc:title>
  <dc:creator>Anna</dc:creator>
  <cp:lastModifiedBy>Anna</cp:lastModifiedBy>
  <cp:revision>11</cp:revision>
  <dcterms:created xsi:type="dcterms:W3CDTF">2021-05-10T10:36:38Z</dcterms:created>
  <dcterms:modified xsi:type="dcterms:W3CDTF">2021-05-12T13:39:03Z</dcterms:modified>
</cp:coreProperties>
</file>